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0" r:id="rId2"/>
    <p:sldId id="261" r:id="rId3"/>
    <p:sldId id="258" r:id="rId4"/>
    <p:sldId id="289" r:id="rId5"/>
    <p:sldId id="290" r:id="rId6"/>
    <p:sldId id="294" r:id="rId7"/>
    <p:sldId id="265" r:id="rId8"/>
    <p:sldId id="301" r:id="rId9"/>
    <p:sldId id="304" r:id="rId10"/>
    <p:sldId id="296" r:id="rId11"/>
    <p:sldId id="302" r:id="rId12"/>
    <p:sldId id="303" r:id="rId13"/>
    <p:sldId id="295" r:id="rId14"/>
    <p:sldId id="270" r:id="rId15"/>
    <p:sldId id="27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F8FD"/>
    <a:srgbClr val="005289"/>
    <a:srgbClr val="FFFFFF"/>
    <a:srgbClr val="BFC0BB"/>
    <a:srgbClr val="99CC00"/>
    <a:srgbClr val="FFCCCC"/>
    <a:srgbClr val="0B3D62"/>
    <a:srgbClr val="1F3658"/>
    <a:srgbClr val="393939"/>
    <a:srgbClr val="04396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08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845F4-AF07-4336-A7C9-A20D7C83546F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2F3B3-BAEB-4DB1-9A5D-CEB068726B7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090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50956-7461-465E-9EBB-04C26F5B17A3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4FDA-11F5-42A8-ABAD-78D468A6C694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EEDCE-BD33-498F-9B1D-ECCE29A177BA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DD7F8-3B76-4553-847C-42BBAE18F21E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3FD9-3033-45A9-BBC7-877951FC27EA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6FF51-07DD-4E3B-A699-FAA90519FC05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78267-26F6-4C86-A2DC-5BDDF5B28680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5F61-66C9-4E16-9519-7705D406E2C7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6CCC-BAC0-46C3-B56E-B8F7B5642AC6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2101C-114E-488C-8DA1-EFACF639B9D7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B50B3-8634-4F89-9E73-18D954A2CDFB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20761-3A6A-4592-A363-58FF64EB7A79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9FE3C-D1B0-4BDC-9580-54B46F6FB65F}" type="datetime1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2816101" y="1593381"/>
            <a:ext cx="65598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Image Processing </a:t>
            </a:r>
          </a:p>
          <a:p>
            <a:pPr algn="ctr"/>
            <a:r>
              <a:rPr lang="en-US" altLang="ko-KR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JavaScript</a:t>
            </a:r>
            <a:endParaRPr lang="ko-KR" alt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2714625" y="1458515"/>
            <a:ext cx="666128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3941665" y="4403705"/>
            <a:ext cx="430868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FrontEnd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Programming 1</a:t>
            </a:r>
          </a:p>
          <a:p>
            <a:pPr algn="ctr"/>
            <a:endParaRPr lang="en-US" altLang="ko-KR" sz="28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 </a:t>
            </a:r>
            <a:r>
              <a:rPr lang="ko-KR" altLang="en-US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 호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(blog.naver.com/</a:t>
            </a:r>
            <a:r>
              <a:rPr lang="en-US" altLang="ko-KR" sz="28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hkpyh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153651" y="6048375"/>
            <a:ext cx="2019300" cy="800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2714625" y="3154231"/>
            <a:ext cx="666128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8745928" y="57150"/>
            <a:ext cx="3461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JavaScript </a:t>
            </a:r>
            <a:r>
              <a:rPr lang="en-US" altLang="ko-KR" sz="20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MiniProject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 1.0)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79779" y="215314"/>
            <a:ext cx="11892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of Digital Image Processing –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기하학 처리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축소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회전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031" y="2752480"/>
            <a:ext cx="5760000" cy="3365517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699644"/>
              </p:ext>
            </p:extLst>
          </p:nvPr>
        </p:nvGraphicFramePr>
        <p:xfrm>
          <a:off x="6228656" y="1585285"/>
          <a:ext cx="5712375" cy="92477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42888">
                  <a:extLst>
                    <a:ext uri="{9D8B030D-6E8A-4147-A177-3AD203B41FA5}">
                      <a16:colId xmlns:a16="http://schemas.microsoft.com/office/drawing/2014/main" val="1883511665"/>
                    </a:ext>
                  </a:extLst>
                </a:gridCol>
                <a:gridCol w="4469487">
                  <a:extLst>
                    <a:ext uri="{9D8B030D-6E8A-4147-A177-3AD203B41FA5}">
                      <a16:colId xmlns:a16="http://schemas.microsoft.com/office/drawing/2014/main" val="748723346"/>
                    </a:ext>
                  </a:extLst>
                </a:gridCol>
              </a:tblGrid>
              <a:tr h="462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유형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효과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회전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영상을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90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도 회전하여 표현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991960"/>
                  </a:ext>
                </a:extLst>
              </a:tr>
              <a:tr h="4623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Algorithm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영상의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X, Y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좌표를 서로 바꾸어서 출력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015900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488635"/>
              </p:ext>
            </p:extLst>
          </p:nvPr>
        </p:nvGraphicFramePr>
        <p:xfrm>
          <a:off x="179779" y="1585285"/>
          <a:ext cx="5712375" cy="92477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42888">
                  <a:extLst>
                    <a:ext uri="{9D8B030D-6E8A-4147-A177-3AD203B41FA5}">
                      <a16:colId xmlns:a16="http://schemas.microsoft.com/office/drawing/2014/main" val="1883511665"/>
                    </a:ext>
                  </a:extLst>
                </a:gridCol>
                <a:gridCol w="4469487">
                  <a:extLst>
                    <a:ext uri="{9D8B030D-6E8A-4147-A177-3AD203B41FA5}">
                      <a16:colId xmlns:a16="http://schemas.microsoft.com/office/drawing/2014/main" val="748723346"/>
                    </a:ext>
                  </a:extLst>
                </a:gridCol>
              </a:tblGrid>
              <a:tr h="462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유형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효과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축소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영상을 사용자 입력 배율로 축소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991960"/>
                  </a:ext>
                </a:extLst>
              </a:tr>
              <a:tr h="4623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Algorithm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출력 영상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입력 영상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/ (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사용자 배율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015900"/>
                  </a:ext>
                </a:extLst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55" y="2786619"/>
            <a:ext cx="4316021" cy="333137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9429750" y="6515100"/>
            <a:ext cx="276225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41774" y="6501082"/>
            <a:ext cx="2743200" cy="365125"/>
          </a:xfrm>
        </p:spPr>
        <p:txBody>
          <a:bodyPr/>
          <a:lstStyle/>
          <a:p>
            <a:r>
              <a:rPr lang="en-US" altLang="ko-KR" b="1" dirty="0" smtClean="0"/>
              <a:t>[10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/ 15]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77609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79779" y="215314"/>
            <a:ext cx="11330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of Digital Image Processing –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영역 처리</a:t>
            </a:r>
            <a:r>
              <a:rPr lang="en-US" altLang="ko-KR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[1]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(blurring)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850644"/>
              </p:ext>
            </p:extLst>
          </p:nvPr>
        </p:nvGraphicFramePr>
        <p:xfrm>
          <a:off x="132154" y="1585285"/>
          <a:ext cx="5712375" cy="1041507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42888">
                  <a:extLst>
                    <a:ext uri="{9D8B030D-6E8A-4147-A177-3AD203B41FA5}">
                      <a16:colId xmlns:a16="http://schemas.microsoft.com/office/drawing/2014/main" val="1883511665"/>
                    </a:ext>
                  </a:extLst>
                </a:gridCol>
                <a:gridCol w="4469487">
                  <a:extLst>
                    <a:ext uri="{9D8B030D-6E8A-4147-A177-3AD203B41FA5}">
                      <a16:colId xmlns:a16="http://schemas.microsoft.com/office/drawing/2014/main" val="748723346"/>
                    </a:ext>
                  </a:extLst>
                </a:gridCol>
              </a:tblGrid>
              <a:tr h="462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유형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효과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blurring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/ 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영상을 흐리게 또는 부드럽게 표현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991960"/>
                  </a:ext>
                </a:extLst>
              </a:tr>
              <a:tr h="4623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Algorithm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입력화소에서 이웃한 각 </a:t>
                      </a:r>
                      <a:r>
                        <a:rPr lang="ko-KR" altLang="en-US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화소에</a:t>
                      </a:r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0" i="0" u="none" strike="noStrike" kern="1200" baseline="0" dirty="0" smtClean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3x3</a:t>
                      </a:r>
                      <a:r>
                        <a:rPr lang="en-US" altLang="ko-KR" sz="1600" b="0" i="0" u="none" strike="noStrike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배열의 </a:t>
                      </a:r>
                      <a:endParaRPr lang="en-US" altLang="ko-KR" sz="1600" b="0" i="0" u="none" strike="noStrike" kern="1200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가중치</a:t>
                      </a:r>
                      <a:r>
                        <a:rPr lang="en-US" altLang="ko-KR" sz="1600" b="0" i="0" u="none" strike="noStrike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(Mask) </a:t>
                      </a:r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를 곱하여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015900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539618"/>
              </p:ext>
            </p:extLst>
          </p:nvPr>
        </p:nvGraphicFramePr>
        <p:xfrm>
          <a:off x="6228656" y="1585285"/>
          <a:ext cx="5712375" cy="1041507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42888">
                  <a:extLst>
                    <a:ext uri="{9D8B030D-6E8A-4147-A177-3AD203B41FA5}">
                      <a16:colId xmlns:a16="http://schemas.microsoft.com/office/drawing/2014/main" val="1883511665"/>
                    </a:ext>
                  </a:extLst>
                </a:gridCol>
                <a:gridCol w="4469487">
                  <a:extLst>
                    <a:ext uri="{9D8B030D-6E8A-4147-A177-3AD203B41FA5}">
                      <a16:colId xmlns:a16="http://schemas.microsoft.com/office/drawing/2014/main" val="748723346"/>
                    </a:ext>
                  </a:extLst>
                </a:gridCol>
              </a:tblGrid>
              <a:tr h="462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유형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효과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blurring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/ 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영상을 흐리게 또는 부드럽게 표현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991960"/>
                  </a:ext>
                </a:extLst>
              </a:tr>
              <a:tr h="4623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Algorithm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입력화소에서 이웃한 각 </a:t>
                      </a:r>
                      <a:r>
                        <a:rPr lang="ko-KR" altLang="en-US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화소에</a:t>
                      </a:r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0" i="0" u="none" strike="noStrike" kern="1200" baseline="0" dirty="0" smtClean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5x5</a:t>
                      </a:r>
                      <a:r>
                        <a:rPr lang="en-US" altLang="ko-KR" sz="1600" b="0" i="0" u="none" strike="noStrike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배열의 </a:t>
                      </a:r>
                      <a:endParaRPr lang="en-US" altLang="ko-KR" sz="1600" b="0" i="0" u="none" strike="noStrike" kern="1200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가중치</a:t>
                      </a:r>
                      <a:r>
                        <a:rPr lang="en-US" altLang="ko-KR" sz="1600" b="0" i="0" u="none" strike="noStrike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(Mask) </a:t>
                      </a:r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를 곱하여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0159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4" y="3004732"/>
            <a:ext cx="5760000" cy="33632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656" y="3004732"/>
            <a:ext cx="5760000" cy="334806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353550" y="6515100"/>
            <a:ext cx="276225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41774" y="6501082"/>
            <a:ext cx="2743200" cy="365125"/>
          </a:xfrm>
        </p:spPr>
        <p:txBody>
          <a:bodyPr/>
          <a:lstStyle/>
          <a:p>
            <a:r>
              <a:rPr lang="en-US" altLang="ko-KR" b="1" dirty="0" smtClean="0"/>
              <a:t>[11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/ 15]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94916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79779" y="215314"/>
            <a:ext cx="11713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of Digital Image Processing – 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영역 처리</a:t>
            </a:r>
            <a:r>
              <a:rPr lang="en-US" altLang="ko-KR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[2]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(edge </a:t>
            </a:r>
            <a:r>
              <a:rPr lang="ko-KR" altLang="en-US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검출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071370"/>
              </p:ext>
            </p:extLst>
          </p:nvPr>
        </p:nvGraphicFramePr>
        <p:xfrm>
          <a:off x="132154" y="1585285"/>
          <a:ext cx="5712375" cy="11582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42888">
                  <a:extLst>
                    <a:ext uri="{9D8B030D-6E8A-4147-A177-3AD203B41FA5}">
                      <a16:colId xmlns:a16="http://schemas.microsoft.com/office/drawing/2014/main" val="1883511665"/>
                    </a:ext>
                  </a:extLst>
                </a:gridCol>
                <a:gridCol w="4469487">
                  <a:extLst>
                    <a:ext uri="{9D8B030D-6E8A-4147-A177-3AD203B41FA5}">
                      <a16:colId xmlns:a16="http://schemas.microsoft.com/office/drawing/2014/main" val="748723346"/>
                    </a:ext>
                  </a:extLst>
                </a:gridCol>
              </a:tblGrid>
              <a:tr h="462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유형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효과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b="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Edge </a:t>
                      </a:r>
                      <a:r>
                        <a:rPr lang="ko-KR" altLang="en-US" sz="1600" b="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검출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/  </a:t>
                      </a:r>
                      <a:r>
                        <a:rPr lang="ko-KR" altLang="en-US" sz="16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물체식별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위치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모양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크기등을인지하고방향성을탐지할수있는정보제공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991960"/>
                  </a:ext>
                </a:extLst>
              </a:tr>
              <a:tr h="4623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Algorithm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입력화소에서 이웃한 각 </a:t>
                      </a:r>
                      <a:r>
                        <a:rPr lang="ko-KR" altLang="en-US" sz="1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화소에</a:t>
                      </a:r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600" b="0" i="0" u="none" strike="noStrike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5x5 </a:t>
                      </a:r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배열의 </a:t>
                      </a:r>
                      <a:endParaRPr lang="en-US" altLang="ko-KR" sz="1600" b="0" i="0" u="none" strike="noStrike" kern="1200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가중치</a:t>
                      </a:r>
                      <a:r>
                        <a:rPr lang="en-US" altLang="ko-KR" sz="1600" b="0" i="0" u="none" strike="noStrike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(Mask) </a:t>
                      </a:r>
                      <a:r>
                        <a:rPr lang="ko-KR" altLang="en-US" sz="1600" b="0" i="0" u="none" strike="noStrike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  <a:cs typeface="+mn-cs"/>
                        </a:rPr>
                        <a:t>를 곱하여 출력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0159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4" y="3004732"/>
            <a:ext cx="5760000" cy="3350769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6212572" y="1585285"/>
            <a:ext cx="5909569" cy="1994906"/>
          </a:xfrm>
          <a:prstGeom prst="roundRect">
            <a:avLst/>
          </a:prstGeom>
          <a:solidFill>
            <a:srgbClr val="D7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6290608" y="1641199"/>
            <a:ext cx="5753498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Edge </a:t>
            </a: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검출은 여러 종류가 있으나</a:t>
            </a: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Algorithm</a:t>
            </a: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동일</a:t>
            </a: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(3x3 </a:t>
            </a: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배열의 가중치 변경으로 구현 가능</a:t>
            </a: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좌측은 </a:t>
            </a:r>
            <a:r>
              <a:rPr lang="en-US" altLang="ko-KR" sz="1600" dirty="0" err="1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LoG</a:t>
            </a: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(Laplacian of Gaussian) </a:t>
            </a: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기법의 예시이며</a:t>
            </a: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영상의 잡음제거 이후 </a:t>
            </a: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Edge </a:t>
            </a: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강조 기법 활용</a:t>
            </a: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(</a:t>
            </a: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아래는 적용한 </a:t>
            </a: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Mask </a:t>
            </a:r>
            <a:r>
              <a:rPr lang="ko-KR" altLang="en-US" sz="1600" dirty="0" err="1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배열임</a:t>
            </a: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1" y="3789848"/>
            <a:ext cx="2404686" cy="2387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429750" y="6515100"/>
            <a:ext cx="276225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41774" y="6501082"/>
            <a:ext cx="2743200" cy="365125"/>
          </a:xfrm>
        </p:spPr>
        <p:txBody>
          <a:bodyPr/>
          <a:lstStyle/>
          <a:p>
            <a:r>
              <a:rPr lang="en-US" altLang="ko-KR" b="1" dirty="0" smtClean="0"/>
              <a:t>[12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/ 15]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5981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4450" y="0"/>
            <a:ext cx="7067549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981075" y="2078365"/>
            <a:ext cx="39799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Plan</a:t>
            </a:r>
          </a:p>
          <a:p>
            <a:r>
              <a:rPr lang="en-US" altLang="ko-KR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Digital Image Processing</a:t>
            </a:r>
            <a:endParaRPr lang="ko-KR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1899205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909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74F6BE-E50B-4C8B-A2F6-E14B3BA02071}"/>
              </a:ext>
            </a:extLst>
          </p:cNvPr>
          <p:cNvCxnSpPr/>
          <p:nvPr/>
        </p:nvCxnSpPr>
        <p:spPr>
          <a:xfrm>
            <a:off x="0" y="2853647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657594" y="1331645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’22. 9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D974B81F-0B13-4015-8145-259A3E688222}"/>
              </a:ext>
            </a:extLst>
          </p:cNvPr>
          <p:cNvCxnSpPr/>
          <p:nvPr/>
        </p:nvCxnSpPr>
        <p:spPr>
          <a:xfrm>
            <a:off x="609969" y="1390309"/>
            <a:ext cx="0" cy="144000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79779" y="215314"/>
            <a:ext cx="760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Plan of Digital Image Processing</a:t>
            </a:r>
            <a:endParaRPr lang="ko-KR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C209EB1-14B4-4476-A044-711ECD3DBD71}"/>
              </a:ext>
            </a:extLst>
          </p:cNvPr>
          <p:cNvSpPr/>
          <p:nvPr/>
        </p:nvSpPr>
        <p:spPr>
          <a:xfrm>
            <a:off x="687503" y="1783668"/>
            <a:ext cx="1369010" cy="1014416"/>
          </a:xfrm>
          <a:prstGeom prst="rect">
            <a:avLst/>
          </a:prstGeom>
          <a:solidFill>
            <a:srgbClr val="BF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739165" y="1825636"/>
            <a:ext cx="13173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JavaScript</a:t>
            </a:r>
          </a:p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구성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완료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D974B81F-0B13-4015-8145-259A3E688222}"/>
              </a:ext>
            </a:extLst>
          </p:cNvPr>
          <p:cNvCxnSpPr/>
          <p:nvPr/>
        </p:nvCxnSpPr>
        <p:spPr>
          <a:xfrm>
            <a:off x="2613848" y="2853647"/>
            <a:ext cx="0" cy="144000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2690048" y="2972709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’22. 9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C209EB1-14B4-4476-A044-711ECD3DBD71}"/>
              </a:ext>
            </a:extLst>
          </p:cNvPr>
          <p:cNvSpPr/>
          <p:nvPr/>
        </p:nvSpPr>
        <p:spPr>
          <a:xfrm>
            <a:off x="2719956" y="3424732"/>
            <a:ext cx="2069779" cy="749854"/>
          </a:xfrm>
          <a:prstGeom prst="rect">
            <a:avLst/>
          </a:prstGeom>
          <a:solidFill>
            <a:srgbClr val="BF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2771619" y="3466700"/>
            <a:ext cx="2066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흑백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(RAW)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완료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5428360" y="1331645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’22. 9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D974B81F-0B13-4015-8145-259A3E688222}"/>
              </a:ext>
            </a:extLst>
          </p:cNvPr>
          <p:cNvCxnSpPr/>
          <p:nvPr/>
        </p:nvCxnSpPr>
        <p:spPr>
          <a:xfrm>
            <a:off x="5380735" y="1390309"/>
            <a:ext cx="0" cy="144000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5509931" y="1825636"/>
            <a:ext cx="1412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작성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D974B81F-0B13-4015-8145-259A3E688222}"/>
              </a:ext>
            </a:extLst>
          </p:cNvPr>
          <p:cNvCxnSpPr/>
          <p:nvPr/>
        </p:nvCxnSpPr>
        <p:spPr>
          <a:xfrm>
            <a:off x="7692032" y="2853647"/>
            <a:ext cx="0" cy="144000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7768232" y="297270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’22. 11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7849803" y="3466700"/>
            <a:ext cx="19030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동영상에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각종 효과 구현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9762690" y="1331645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추후 예정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D974B81F-0B13-4015-8145-259A3E688222}"/>
              </a:ext>
            </a:extLst>
          </p:cNvPr>
          <p:cNvCxnSpPr/>
          <p:nvPr/>
        </p:nvCxnSpPr>
        <p:spPr>
          <a:xfrm>
            <a:off x="9715065" y="1390309"/>
            <a:ext cx="0" cy="144000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9844261" y="1825636"/>
            <a:ext cx="1920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구현 및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상용화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319772" y="4630335"/>
            <a:ext cx="11444951" cy="1883428"/>
          </a:xfrm>
          <a:prstGeom prst="roundRect">
            <a:avLst/>
          </a:prstGeom>
          <a:solidFill>
            <a:srgbClr val="D7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397807" y="4759438"/>
            <a:ext cx="1114269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필요 사항</a:t>
            </a: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 </a:t>
            </a: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 및 동영상에 기 작성된 </a:t>
            </a: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Code </a:t>
            </a: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필요</a:t>
            </a:r>
            <a:endParaRPr lang="en-US" altLang="ko-KR" sz="1600" dirty="0" smtClean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개설 및 사용자 편의를 위한 화면 구성</a:t>
            </a:r>
            <a:endParaRPr lang="en-US" altLang="ko-KR" sz="160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상용화를 위한 추가 기능 개발</a:t>
            </a: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 다운로드 및 공유 </a:t>
            </a: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스마트폰 환경에서 작동 가능 여부 검증 등</a:t>
            </a: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9378323" y="6515100"/>
            <a:ext cx="276225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41774" y="6501082"/>
            <a:ext cx="2743200" cy="365125"/>
          </a:xfrm>
        </p:spPr>
        <p:txBody>
          <a:bodyPr/>
          <a:lstStyle/>
          <a:p>
            <a:r>
              <a:rPr lang="en-US" altLang="ko-KR" b="1" dirty="0" smtClean="0"/>
              <a:t>[14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/ 15]</a:t>
            </a:r>
            <a:endParaRPr lang="ko-KR" altLang="en-US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3403748-BBFE-4FA4-B3E5-9C78ECE6DD14}"/>
              </a:ext>
            </a:extLst>
          </p:cNvPr>
          <p:cNvSpPr txBox="1"/>
          <p:nvPr/>
        </p:nvSpPr>
        <p:spPr>
          <a:xfrm>
            <a:off x="2342941" y="2382913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 시점</a:t>
            </a:r>
            <a:endParaRPr lang="ko-KR" altLang="en-US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0652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40741" y="1042682"/>
            <a:ext cx="11735688" cy="4219798"/>
            <a:chOff x="531241" y="890282"/>
            <a:chExt cx="11735688" cy="42197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980E0D-400B-4DD2-A151-C23AE873FCD5}"/>
                </a:ext>
              </a:extLst>
            </p:cNvPr>
            <p:cNvSpPr txBox="1"/>
            <p:nvPr/>
          </p:nvSpPr>
          <p:spPr>
            <a:xfrm>
              <a:off x="531241" y="890282"/>
              <a:ext cx="160934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b="1" dirty="0">
                  <a:solidFill>
                    <a:schemeClr val="bg1"/>
                  </a:solidFill>
                </a:rPr>
                <a:t>“</a:t>
              </a:r>
              <a:endParaRPr lang="ko-KR" altLang="en-US" sz="88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7426AF-B95E-4957-B867-478DD3449D6F}"/>
                </a:ext>
              </a:extLst>
            </p:cNvPr>
            <p:cNvSpPr txBox="1"/>
            <p:nvPr/>
          </p:nvSpPr>
          <p:spPr>
            <a:xfrm>
              <a:off x="10630153" y="3663530"/>
              <a:ext cx="1636776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8800" b="1">
                  <a:solidFill>
                    <a:schemeClr val="tx1">
                      <a:lumMod val="60000"/>
                      <a:lumOff val="40000"/>
                    </a:schemeClr>
                  </a:solidFill>
                </a:defRPr>
              </a:lvl1pPr>
            </a:lstStyle>
            <a:p>
              <a:r>
                <a:rPr lang="en-US" altLang="ko-KR" dirty="0">
                  <a:solidFill>
                    <a:schemeClr val="bg1"/>
                  </a:solidFill>
                </a:rPr>
                <a:t>”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DD8129-E34A-4047-8C81-FB5DB89C03B2}"/>
                </a:ext>
              </a:extLst>
            </p:cNvPr>
            <p:cNvSpPr txBox="1"/>
            <p:nvPr/>
          </p:nvSpPr>
          <p:spPr>
            <a:xfrm>
              <a:off x="1085851" y="1494621"/>
              <a:ext cx="996315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altLang="ko-KR" sz="3200" i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Web</a:t>
              </a:r>
              <a:r>
                <a:rPr lang="ko-KR" altLang="en-US" sz="3200" i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</a:t>
              </a:r>
              <a:r>
                <a:rPr lang="en-US" altLang="ko-KR" sz="3200" i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Digital Image Processing</a:t>
              </a:r>
              <a:r>
                <a:rPr lang="ko-KR" altLang="en-US" sz="3200" i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개발 및 구현하여</a:t>
              </a:r>
              <a:endParaRPr lang="en-US" altLang="ko-KR" sz="3200" i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250000"/>
                </a:lnSpc>
              </a:pPr>
              <a:r>
                <a:rPr lang="ko-KR" altLang="en-US" sz="3200" i="1" dirty="0" smtClean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편의성 증대</a:t>
              </a:r>
              <a:r>
                <a:rPr lang="ko-KR" altLang="en-US" sz="3200" i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및 </a:t>
              </a:r>
              <a:r>
                <a:rPr lang="ko-KR" altLang="en-US" sz="3200" i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상용화를 통한 이익 추구</a:t>
              </a:r>
              <a:endParaRPr lang="ko-KR" altLang="en-US" sz="3200" i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9429750" y="6515100"/>
            <a:ext cx="2762250" cy="342900"/>
          </a:xfrm>
          <a:prstGeom prst="rect">
            <a:avLst/>
          </a:prstGeom>
          <a:solidFill>
            <a:srgbClr val="005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59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-9506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461C2D-7B54-4B3D-9449-360FD650556A}"/>
              </a:ext>
            </a:extLst>
          </p:cNvPr>
          <p:cNvSpPr txBox="1"/>
          <p:nvPr/>
        </p:nvSpPr>
        <p:spPr>
          <a:xfrm>
            <a:off x="4296220" y="264687"/>
            <a:ext cx="2895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spc="300" dirty="0" smtClean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Contents</a:t>
            </a:r>
            <a:endParaRPr lang="ko-KR" altLang="en-US" sz="4800" b="1" spc="300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1A7D6491-F24C-48DC-8BB2-B0216739ECC8}"/>
              </a:ext>
            </a:extLst>
          </p:cNvPr>
          <p:cNvSpPr/>
          <p:nvPr/>
        </p:nvSpPr>
        <p:spPr>
          <a:xfrm>
            <a:off x="2776718" y="1678891"/>
            <a:ext cx="5719582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C7375E8B-3A22-48CB-ACE2-49A8B06EA523}"/>
              </a:ext>
            </a:extLst>
          </p:cNvPr>
          <p:cNvSpPr/>
          <p:nvPr/>
        </p:nvSpPr>
        <p:spPr>
          <a:xfrm>
            <a:off x="3576695" y="1750891"/>
            <a:ext cx="4824355" cy="5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rgbClr val="A0C458"/>
              </a:solidFill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E4BE5109-811C-41F7-B6AC-F77942ED4FDD}"/>
              </a:ext>
            </a:extLst>
          </p:cNvPr>
          <p:cNvSpPr/>
          <p:nvPr/>
        </p:nvSpPr>
        <p:spPr>
          <a:xfrm>
            <a:off x="2869058" y="1750891"/>
            <a:ext cx="612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8947FA82-643D-4766-8E68-19159D29D779}"/>
              </a:ext>
            </a:extLst>
          </p:cNvPr>
          <p:cNvSpPr txBox="1"/>
          <p:nvPr/>
        </p:nvSpPr>
        <p:spPr>
          <a:xfrm>
            <a:off x="2875777" y="1772060"/>
            <a:ext cx="6052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3A63C719-96BB-4E6E-952E-52FFDEFCEA49}"/>
              </a:ext>
            </a:extLst>
          </p:cNvPr>
          <p:cNvSpPr/>
          <p:nvPr/>
        </p:nvSpPr>
        <p:spPr>
          <a:xfrm>
            <a:off x="2776718" y="3138090"/>
            <a:ext cx="5719582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913E103D-B4A0-4E0D-B4FD-F46E69BD0FD7}"/>
              </a:ext>
            </a:extLst>
          </p:cNvPr>
          <p:cNvSpPr/>
          <p:nvPr/>
        </p:nvSpPr>
        <p:spPr>
          <a:xfrm>
            <a:off x="3576695" y="3210090"/>
            <a:ext cx="4824355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91E1B423-7503-47C1-B395-8851289E4F3F}"/>
              </a:ext>
            </a:extLst>
          </p:cNvPr>
          <p:cNvSpPr/>
          <p:nvPr/>
        </p:nvSpPr>
        <p:spPr>
          <a:xfrm>
            <a:off x="2869058" y="3210090"/>
            <a:ext cx="612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AA2F3DCF-C7A7-4FBC-800F-596C0F5B18CF}"/>
              </a:ext>
            </a:extLst>
          </p:cNvPr>
          <p:cNvSpPr txBox="1"/>
          <p:nvPr/>
        </p:nvSpPr>
        <p:spPr>
          <a:xfrm>
            <a:off x="2875777" y="3231259"/>
            <a:ext cx="6052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17">
            <a:extLst>
              <a:ext uri="{FF2B5EF4-FFF2-40B4-BE49-F238E27FC236}">
                <a16:creationId xmlns:a16="http://schemas.microsoft.com/office/drawing/2014/main" id="{10C838B9-0A85-472A-B803-AB10C9053EBF}"/>
              </a:ext>
            </a:extLst>
          </p:cNvPr>
          <p:cNvSpPr/>
          <p:nvPr/>
        </p:nvSpPr>
        <p:spPr>
          <a:xfrm>
            <a:off x="2776718" y="4635388"/>
            <a:ext cx="5719582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Rectangle 18">
            <a:extLst>
              <a:ext uri="{FF2B5EF4-FFF2-40B4-BE49-F238E27FC236}">
                <a16:creationId xmlns:a16="http://schemas.microsoft.com/office/drawing/2014/main" id="{C00E2B14-89F0-4F2E-9083-55D0F792930B}"/>
              </a:ext>
            </a:extLst>
          </p:cNvPr>
          <p:cNvSpPr/>
          <p:nvPr/>
        </p:nvSpPr>
        <p:spPr>
          <a:xfrm>
            <a:off x="3576695" y="4707388"/>
            <a:ext cx="4824355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Rectangle 19">
            <a:extLst>
              <a:ext uri="{FF2B5EF4-FFF2-40B4-BE49-F238E27FC236}">
                <a16:creationId xmlns:a16="http://schemas.microsoft.com/office/drawing/2014/main" id="{C235D0BF-B074-409C-9E2A-ADB5BD146FF4}"/>
              </a:ext>
            </a:extLst>
          </p:cNvPr>
          <p:cNvSpPr/>
          <p:nvPr/>
        </p:nvSpPr>
        <p:spPr>
          <a:xfrm>
            <a:off x="2869058" y="4707388"/>
            <a:ext cx="612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44506B10-1FD4-4079-8B92-F6AAB27368C8}"/>
              </a:ext>
            </a:extLst>
          </p:cNvPr>
          <p:cNvSpPr txBox="1"/>
          <p:nvPr/>
        </p:nvSpPr>
        <p:spPr>
          <a:xfrm>
            <a:off x="2875777" y="4728557"/>
            <a:ext cx="6052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461C2D-7B54-4B3D-9449-360FD650556A}"/>
              </a:ext>
            </a:extLst>
          </p:cNvPr>
          <p:cNvSpPr txBox="1"/>
          <p:nvPr/>
        </p:nvSpPr>
        <p:spPr>
          <a:xfrm>
            <a:off x="3724130" y="1746620"/>
            <a:ext cx="1933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 smtClean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Introduce</a:t>
            </a:r>
            <a:endParaRPr lang="ko-KR" altLang="en-US" sz="2800" spc="300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461C2D-7B54-4B3D-9449-360FD650556A}"/>
              </a:ext>
            </a:extLst>
          </p:cNvPr>
          <p:cNvSpPr txBox="1"/>
          <p:nvPr/>
        </p:nvSpPr>
        <p:spPr>
          <a:xfrm>
            <a:off x="3724129" y="3196574"/>
            <a:ext cx="2081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 smtClean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Algorithm</a:t>
            </a:r>
            <a:endParaRPr lang="ko-KR" altLang="en-US" sz="2800" spc="300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461C2D-7B54-4B3D-9449-360FD650556A}"/>
              </a:ext>
            </a:extLst>
          </p:cNvPr>
          <p:cNvSpPr txBox="1"/>
          <p:nvPr/>
        </p:nvSpPr>
        <p:spPr>
          <a:xfrm>
            <a:off x="3724129" y="4685629"/>
            <a:ext cx="2267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300" dirty="0" smtClean="0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Future Plan</a:t>
            </a:r>
            <a:endParaRPr lang="ko-KR" altLang="en-US" sz="2800" spc="300" dirty="0">
              <a:solidFill>
                <a:schemeClr val="bg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3150" y="0"/>
            <a:ext cx="6038849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737235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981075" y="2078365"/>
            <a:ext cx="39799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</a:t>
            </a:r>
            <a:r>
              <a:rPr lang="en-US" altLang="ko-KR" sz="4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ko-KR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 Digital Image Processing</a:t>
            </a:r>
            <a:endParaRPr lang="ko-KR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1899205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36310" y="4284549"/>
            <a:ext cx="6137583" cy="2230551"/>
          </a:xfrm>
          <a:prstGeom prst="roundRect">
            <a:avLst/>
          </a:prstGeom>
          <a:solidFill>
            <a:srgbClr val="D7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79779" y="215314"/>
            <a:ext cx="7237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 of Digital Image Processing</a:t>
            </a:r>
            <a:endParaRPr lang="ko-KR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84860"/>
            <a:ext cx="6173893" cy="28823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6025" y="1217164"/>
            <a:ext cx="5810249" cy="28177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324286" y="4430328"/>
            <a:ext cx="4826962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</a:t>
            </a:r>
            <a:r>
              <a:rPr lang="en-US" altLang="ko-KR" sz="200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(Analog)</a:t>
            </a:r>
            <a:r>
              <a:rPr lang="ko-KR" altLang="en-US" sz="200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200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Digital</a:t>
            </a:r>
            <a:r>
              <a:rPr lang="ko-KR" altLang="en-US" sz="200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입력</a:t>
            </a:r>
            <a:endParaRPr lang="en-US" altLang="ko-KR" sz="200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Program(APP</a:t>
            </a:r>
            <a:r>
              <a:rPr lang="en-US" altLang="ko-KR" sz="200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활용하여 </a:t>
            </a:r>
            <a:r>
              <a:rPr lang="ko-KR" altLang="en-US" sz="20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영상처리</a:t>
            </a:r>
            <a:endParaRPr lang="en-US" altLang="ko-KR" sz="2000" dirty="0" smtClean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결과물을 </a:t>
            </a:r>
            <a:r>
              <a:rPr lang="ko-KR" altLang="en-US" sz="2000" dirty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화면에 시현 및 상업적 </a:t>
            </a:r>
            <a:r>
              <a:rPr lang="ko-KR" altLang="en-US" sz="20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lang="ko-KR" altLang="en-US" sz="200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461869" y="4284549"/>
            <a:ext cx="5644405" cy="2230551"/>
          </a:xfrm>
          <a:prstGeom prst="roundRect">
            <a:avLst/>
          </a:prstGeom>
          <a:solidFill>
            <a:srgbClr val="D7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6582211" y="4430328"/>
            <a:ext cx="5213287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영상을 각각의 좌표와 해당 숫자로 인식</a:t>
            </a:r>
            <a:endParaRPr lang="en-US" altLang="ko-KR" sz="2000" dirty="0" smtClean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좌표의 숫자에 필요한 </a:t>
            </a:r>
            <a:r>
              <a:rPr lang="en-US" altLang="ko-KR" sz="20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Algorithm </a:t>
            </a:r>
            <a:r>
              <a:rPr lang="ko-KR" altLang="en-US" sz="20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lang="en-US" altLang="ko-KR" sz="2000" dirty="0" smtClean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Digital</a:t>
            </a:r>
            <a:r>
              <a:rPr lang="ko-KR" altLang="en-US" sz="20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처리 및 활용</a:t>
            </a:r>
            <a:endParaRPr lang="ko-KR" altLang="en-US" sz="200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429750" y="6515099"/>
            <a:ext cx="276225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41774" y="6501082"/>
            <a:ext cx="2743200" cy="365125"/>
          </a:xfrm>
        </p:spPr>
        <p:txBody>
          <a:bodyPr/>
          <a:lstStyle/>
          <a:p>
            <a:r>
              <a:rPr lang="en-US" altLang="ko-KR" b="1" dirty="0" smtClean="0"/>
              <a:t>[</a:t>
            </a:r>
            <a:fld id="{FFC05B24-248A-42BE-A553-D13EA5F4B5A3}" type="slidenum">
              <a:rPr lang="ko-KR" altLang="en-US" b="1" smtClean="0"/>
              <a:t>4</a:t>
            </a:fld>
            <a:r>
              <a:rPr lang="ko-KR" altLang="en-US" b="1" dirty="0" smtClean="0"/>
              <a:t> </a:t>
            </a:r>
            <a:r>
              <a:rPr lang="en-US" altLang="ko-KR" b="1" dirty="0" smtClean="0"/>
              <a:t>/ 15]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363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9429750" y="6505575"/>
            <a:ext cx="276225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7629482" y="5501450"/>
            <a:ext cx="3171039" cy="1285244"/>
          </a:xfrm>
          <a:prstGeom prst="roundRect">
            <a:avLst/>
          </a:prstGeom>
          <a:solidFill>
            <a:srgbClr val="D7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79779" y="215314"/>
            <a:ext cx="6076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Using Web &amp; JavaScript ?</a:t>
            </a:r>
            <a:endParaRPr lang="ko-KR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935772" y="1680914"/>
            <a:ext cx="3600000" cy="360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7416962" y="1612820"/>
            <a:ext cx="3600000" cy="360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9033" y="2682739"/>
            <a:ext cx="2848940" cy="137561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2376674" y="1182184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393939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As is</a:t>
            </a:r>
            <a:endParaRPr lang="ko-KR" altLang="en-US" sz="2400" spc="-150" dirty="0">
              <a:solidFill>
                <a:srgbClr val="393939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8801588" y="1190573"/>
            <a:ext cx="826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393939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To Be</a:t>
            </a:r>
            <a:endParaRPr lang="ko-KR" altLang="en-US" sz="2400" spc="-150" dirty="0">
              <a:solidFill>
                <a:srgbClr val="393939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90568" y="5501450"/>
            <a:ext cx="3171039" cy="1285244"/>
          </a:xfrm>
          <a:prstGeom prst="roundRect">
            <a:avLst/>
          </a:prstGeom>
          <a:solidFill>
            <a:srgbClr val="D7F8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1309033" y="5501450"/>
            <a:ext cx="2781402" cy="11526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PhotoShop</a:t>
            </a: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S/W </a:t>
            </a: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endParaRPr lang="en-US" altLang="ko-KR" sz="1600" dirty="0" smtClean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S/W </a:t>
            </a: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구입</a:t>
            </a: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필요</a:t>
            </a:r>
            <a:endParaRPr lang="en-US" altLang="ko-KR" sz="1600" dirty="0" smtClean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제한된 사용자</a:t>
            </a:r>
            <a:endParaRPr lang="ko-KR" altLang="en-US" sz="160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7875607" y="5477629"/>
            <a:ext cx="256544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 Brower</a:t>
            </a: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활용</a:t>
            </a:r>
            <a:endParaRPr lang="en-US" altLang="ko-KR" sz="160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S/W </a:t>
            </a: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구입</a:t>
            </a:r>
            <a:r>
              <a:rPr lang="en-US" altLang="ko-KR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 </a:t>
            </a:r>
            <a:r>
              <a:rPr lang="ko-KR" altLang="en-US" sz="16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불필요</a:t>
            </a:r>
            <a:endParaRPr lang="en-US" altLang="ko-KR" sz="16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</a:t>
            </a:r>
            <a:r>
              <a:rPr lang="ko-KR" altLang="en-US" sz="1600" dirty="0" smtClean="0">
                <a:solidFill>
                  <a:srgbClr val="39393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사용자</a:t>
            </a:r>
            <a:endParaRPr lang="ko-KR" altLang="en-US" sz="1600" dirty="0">
              <a:solidFill>
                <a:srgbClr val="39393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135" y="2433453"/>
            <a:ext cx="2581990" cy="1866977"/>
          </a:xfrm>
          <a:prstGeom prst="rect">
            <a:avLst/>
          </a:prstGeom>
        </p:spPr>
      </p:pic>
      <p:sp>
        <p:nvSpPr>
          <p:cNvPr id="15" name="오각형 14"/>
          <p:cNvSpPr/>
          <p:nvPr/>
        </p:nvSpPr>
        <p:spPr>
          <a:xfrm>
            <a:off x="4761372" y="2763283"/>
            <a:ext cx="2607106" cy="1162050"/>
          </a:xfrm>
          <a:prstGeom prst="homePlate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5063943" y="2654164"/>
            <a:ext cx="1543243" cy="57496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JavaScript</a:t>
            </a:r>
            <a:endParaRPr lang="ko-KR" altLang="en-US" sz="2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4702521" y="3108853"/>
            <a:ext cx="229261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HTML5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기반으로</a:t>
            </a:r>
            <a:endParaRPr lang="en-US" altLang="ko-KR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</a:t>
            </a:r>
            <a:r>
              <a:rPr lang="en-US" altLang="ko-KR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 처리 가능</a:t>
            </a:r>
            <a:endParaRPr lang="ko-KR" altLang="en-US" sz="16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41774" y="6501082"/>
            <a:ext cx="2743200" cy="365125"/>
          </a:xfrm>
        </p:spPr>
        <p:txBody>
          <a:bodyPr/>
          <a:lstStyle/>
          <a:p>
            <a:r>
              <a:rPr lang="en-US" altLang="ko-KR" b="1" dirty="0" smtClean="0"/>
              <a:t>[5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/ 15]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79322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53150" y="0"/>
            <a:ext cx="6038849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737235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981075" y="2078365"/>
            <a:ext cx="39799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</a:p>
          <a:p>
            <a:r>
              <a:rPr lang="en-US" altLang="ko-KR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Digital Image Processing</a:t>
            </a:r>
            <a:endParaRPr lang="ko-KR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1899205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33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4F98EF-9EE9-4089-90AE-839B328B2B4F}"/>
              </a:ext>
            </a:extLst>
          </p:cNvPr>
          <p:cNvSpPr/>
          <p:nvPr/>
        </p:nvSpPr>
        <p:spPr>
          <a:xfrm>
            <a:off x="537796" y="1453604"/>
            <a:ext cx="5292000" cy="216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C8F4E8-0871-4ECC-9B39-5D08742E1A1F}"/>
              </a:ext>
            </a:extLst>
          </p:cNvPr>
          <p:cNvSpPr/>
          <p:nvPr/>
        </p:nvSpPr>
        <p:spPr>
          <a:xfrm>
            <a:off x="6427191" y="1453604"/>
            <a:ext cx="5292000" cy="21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48896A-8D1E-4371-B4BF-5446DD9A3F3C}"/>
              </a:ext>
            </a:extLst>
          </p:cNvPr>
          <p:cNvSpPr/>
          <p:nvPr/>
        </p:nvSpPr>
        <p:spPr>
          <a:xfrm>
            <a:off x="529959" y="4050883"/>
            <a:ext cx="5292000" cy="21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C4AD49-1006-4BDA-8308-99F46C8B22F5}"/>
              </a:ext>
            </a:extLst>
          </p:cNvPr>
          <p:cNvSpPr/>
          <p:nvPr/>
        </p:nvSpPr>
        <p:spPr>
          <a:xfrm>
            <a:off x="6436716" y="4050883"/>
            <a:ext cx="5292000" cy="216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199C9-218E-49C9-8441-839AA7ED46EF}"/>
              </a:ext>
            </a:extLst>
          </p:cNvPr>
          <p:cNvSpPr txBox="1"/>
          <p:nvPr/>
        </p:nvSpPr>
        <p:spPr>
          <a:xfrm>
            <a:off x="759959" y="1864190"/>
            <a:ext cx="50369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화소점의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원래 값이나 위치를 기준으로 변경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사진의 밝기 조절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사진의 반전 처리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Stretching :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낮은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명암대비를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높게 향상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평활화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어두운 영상을 밝게 표현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09BBFB-FF4B-4C8C-95E0-A9087F31767C}"/>
              </a:ext>
            </a:extLst>
          </p:cNvPr>
          <p:cNvSpPr txBox="1"/>
          <p:nvPr/>
        </p:nvSpPr>
        <p:spPr>
          <a:xfrm>
            <a:off x="6708611" y="1891922"/>
            <a:ext cx="371928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이웃한 </a:t>
            </a:r>
            <a:r>
              <a:rPr lang="ko-KR" altLang="en-US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화소를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고려한 영상처리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Blurring :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 흐리게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Sharpening :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 대비 효과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D8CD26-DF38-43C7-89D6-6D8B0B986ACB}"/>
              </a:ext>
            </a:extLst>
          </p:cNvPr>
          <p:cNvSpPr txBox="1"/>
          <p:nvPr/>
        </p:nvSpPr>
        <p:spPr>
          <a:xfrm>
            <a:off x="759959" y="4461469"/>
            <a:ext cx="357020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화소의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위치 또는 배열을 변화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 회전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 축소</a:t>
            </a: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확대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D75952-B152-48BC-9F8C-85AAE90CBDBA}"/>
              </a:ext>
            </a:extLst>
          </p:cNvPr>
          <p:cNvSpPr txBox="1"/>
          <p:nvPr/>
        </p:nvSpPr>
        <p:spPr>
          <a:xfrm>
            <a:off x="6708611" y="4483730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이상의 서로 다른 영상 조합</a:t>
            </a:r>
            <a:endParaRPr lang="en-US" altLang="ko-KR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Mapping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79779" y="215314"/>
            <a:ext cx="7391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of Digital Image Processing</a:t>
            </a:r>
            <a:endParaRPr lang="ko-KR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370" y="1461930"/>
            <a:ext cx="1486396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화소점</a:t>
            </a:r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처리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4906" y="4052147"/>
            <a:ext cx="1486396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기하학 처리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10399" y="4052147"/>
            <a:ext cx="1486396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프레임 처리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17666" y="1453839"/>
            <a:ext cx="1214846" cy="3693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영역 처리</a:t>
            </a:r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429750" y="6488969"/>
            <a:ext cx="276225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41774" y="6501082"/>
            <a:ext cx="2743200" cy="365125"/>
          </a:xfrm>
        </p:spPr>
        <p:txBody>
          <a:bodyPr/>
          <a:lstStyle/>
          <a:p>
            <a:r>
              <a:rPr lang="en-US" altLang="ko-KR" b="1" dirty="0" smtClean="0"/>
              <a:t>[7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/ 15]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9480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79779" y="215314"/>
            <a:ext cx="12040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of Digital Image Processing – </a:t>
            </a:r>
            <a:r>
              <a:rPr lang="ko-KR" altLang="en-US" sz="3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화소점</a:t>
            </a:r>
            <a:r>
              <a:rPr lang="ko-KR" altLang="en-US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처리</a:t>
            </a:r>
            <a:r>
              <a:rPr lang="en-US" altLang="ko-KR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[1]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밝게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반전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243574"/>
              </p:ext>
            </p:extLst>
          </p:nvPr>
        </p:nvGraphicFramePr>
        <p:xfrm>
          <a:off x="6228656" y="1585285"/>
          <a:ext cx="5712375" cy="92477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42888">
                  <a:extLst>
                    <a:ext uri="{9D8B030D-6E8A-4147-A177-3AD203B41FA5}">
                      <a16:colId xmlns:a16="http://schemas.microsoft.com/office/drawing/2014/main" val="1883511665"/>
                    </a:ext>
                  </a:extLst>
                </a:gridCol>
                <a:gridCol w="4469487">
                  <a:extLst>
                    <a:ext uri="{9D8B030D-6E8A-4147-A177-3AD203B41FA5}">
                      <a16:colId xmlns:a16="http://schemas.microsoft.com/office/drawing/2014/main" val="748723346"/>
                    </a:ext>
                  </a:extLst>
                </a:gridCol>
              </a:tblGrid>
              <a:tr h="462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유형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효과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반전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영상의 밝기를 반대로 표현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991960"/>
                  </a:ext>
                </a:extLst>
              </a:tr>
              <a:tr h="4623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Algorithm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출력 영상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최대 밝기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(255) –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입력 영상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0159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031" y="2757075"/>
            <a:ext cx="5760000" cy="3360922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911825"/>
              </p:ext>
            </p:extLst>
          </p:nvPr>
        </p:nvGraphicFramePr>
        <p:xfrm>
          <a:off x="132154" y="1585285"/>
          <a:ext cx="5712375" cy="92477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42888">
                  <a:extLst>
                    <a:ext uri="{9D8B030D-6E8A-4147-A177-3AD203B41FA5}">
                      <a16:colId xmlns:a16="http://schemas.microsoft.com/office/drawing/2014/main" val="1883511665"/>
                    </a:ext>
                  </a:extLst>
                </a:gridCol>
                <a:gridCol w="4469487">
                  <a:extLst>
                    <a:ext uri="{9D8B030D-6E8A-4147-A177-3AD203B41FA5}">
                      <a16:colId xmlns:a16="http://schemas.microsoft.com/office/drawing/2014/main" val="748723346"/>
                    </a:ext>
                  </a:extLst>
                </a:gridCol>
              </a:tblGrid>
              <a:tr h="462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유형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효과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밝게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영상을 밝게 출력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991960"/>
                  </a:ext>
                </a:extLst>
              </a:tr>
              <a:tr h="4623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Algorithm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출력 영상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입력 영상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6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보정값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입력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0159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1" y="2757997"/>
            <a:ext cx="5760000" cy="3360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55" y="3232969"/>
            <a:ext cx="5712374" cy="28659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429750" y="6515100"/>
            <a:ext cx="276225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41774" y="6501082"/>
            <a:ext cx="2743200" cy="365125"/>
          </a:xfrm>
        </p:spPr>
        <p:txBody>
          <a:bodyPr/>
          <a:lstStyle/>
          <a:p>
            <a:r>
              <a:rPr lang="en-US" altLang="ko-KR" b="1" dirty="0" smtClean="0"/>
              <a:t>[8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/ 15]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37622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179779" y="215314"/>
            <a:ext cx="12115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of Digital Image Processing – </a:t>
            </a:r>
            <a:r>
              <a:rPr lang="ko-KR" altLang="en-US" sz="3200" spc="-15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화소점</a:t>
            </a:r>
            <a:r>
              <a:rPr lang="ko-KR" altLang="en-US" sz="32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처리</a:t>
            </a:r>
            <a:r>
              <a:rPr lang="en-US" altLang="ko-KR" sz="32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[2]</a:t>
            </a:r>
            <a:r>
              <a:rPr lang="en-US" altLang="ko-KR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(stretching, </a:t>
            </a:r>
            <a:r>
              <a:rPr lang="ko-KR" altLang="en-US" sz="2800" spc="-15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평활화</a:t>
            </a:r>
            <a:r>
              <a:rPr lang="en-US" altLang="ko-KR" sz="28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en-US" sz="32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77724"/>
              </p:ext>
            </p:extLst>
          </p:nvPr>
        </p:nvGraphicFramePr>
        <p:xfrm>
          <a:off x="132154" y="1318585"/>
          <a:ext cx="5712375" cy="1041507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42888">
                  <a:extLst>
                    <a:ext uri="{9D8B030D-6E8A-4147-A177-3AD203B41FA5}">
                      <a16:colId xmlns:a16="http://schemas.microsoft.com/office/drawing/2014/main" val="1883511665"/>
                    </a:ext>
                  </a:extLst>
                </a:gridCol>
                <a:gridCol w="4469487">
                  <a:extLst>
                    <a:ext uri="{9D8B030D-6E8A-4147-A177-3AD203B41FA5}">
                      <a16:colId xmlns:a16="http://schemas.microsoft.com/office/drawing/2014/main" val="748723346"/>
                    </a:ext>
                  </a:extLst>
                </a:gridCol>
              </a:tblGrid>
              <a:tr h="462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유형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효과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Stretching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6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명암대비가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 낮은 영상의 품질 향상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991960"/>
                  </a:ext>
                </a:extLst>
              </a:tr>
              <a:tr h="4623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Algorithm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입력 영상의 최저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최고 명도 값을 구한 후 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아래 공식을 활용하여 향상된 출력 영상 구현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01590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1" y="2757997"/>
            <a:ext cx="5760000" cy="3360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55" y="3232969"/>
            <a:ext cx="5712374" cy="28659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656" y="2296166"/>
            <a:ext cx="2391170" cy="44683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121601"/>
              </p:ext>
            </p:extLst>
          </p:nvPr>
        </p:nvGraphicFramePr>
        <p:xfrm>
          <a:off x="6181031" y="1318585"/>
          <a:ext cx="5712375" cy="1041507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42888">
                  <a:extLst>
                    <a:ext uri="{9D8B030D-6E8A-4147-A177-3AD203B41FA5}">
                      <a16:colId xmlns:a16="http://schemas.microsoft.com/office/drawing/2014/main" val="1883511665"/>
                    </a:ext>
                  </a:extLst>
                </a:gridCol>
                <a:gridCol w="4469487">
                  <a:extLst>
                    <a:ext uri="{9D8B030D-6E8A-4147-A177-3AD203B41FA5}">
                      <a16:colId xmlns:a16="http://schemas.microsoft.com/office/drawing/2014/main" val="748723346"/>
                    </a:ext>
                  </a:extLst>
                </a:gridCol>
              </a:tblGrid>
              <a:tr h="462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유형</a:t>
                      </a:r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효과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err="1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평활화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어두운 영상을 밝게 구현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991960"/>
                  </a:ext>
                </a:extLst>
              </a:tr>
              <a:tr h="4623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Algorithm</a:t>
                      </a:r>
                      <a:endParaRPr lang="ko-KR" altLang="en-US" sz="1600" b="1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F8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입력 영상 명도의 </a:t>
                      </a:r>
                      <a:r>
                        <a:rPr lang="ko-KR" altLang="en-US" sz="1600" b="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누적합을</a:t>
                      </a: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 구한 후에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맑은 고딕" panose="020B0503020000020004" pitchFamily="50" charset="-127"/>
                        </a:rPr>
                        <a:t>정규화 공식 활용하여 영상 보정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0159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1031" y="2774549"/>
            <a:ext cx="5760000" cy="334344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429750" y="6515100"/>
            <a:ext cx="2762250" cy="34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141774" y="6501082"/>
            <a:ext cx="2743200" cy="365125"/>
          </a:xfrm>
        </p:spPr>
        <p:txBody>
          <a:bodyPr/>
          <a:lstStyle/>
          <a:p>
            <a:r>
              <a:rPr lang="en-US" altLang="ko-KR" b="1" dirty="0" smtClean="0"/>
              <a:t>[9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/ 15]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47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672</Words>
  <Application>Microsoft Office PowerPoint</Application>
  <PresentationFormat>와이드스크린</PresentationFormat>
  <Paragraphs>140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나눔스퀘어 ExtraBold</vt:lpstr>
      <vt:lpstr>나눔스퀘어 Light</vt:lpstr>
      <vt:lpstr>맑은 고딕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YoungHo Park</cp:lastModifiedBy>
  <cp:revision>158</cp:revision>
  <dcterms:created xsi:type="dcterms:W3CDTF">2020-09-07T02:34:06Z</dcterms:created>
  <dcterms:modified xsi:type="dcterms:W3CDTF">2022-09-18T05:44:09Z</dcterms:modified>
</cp:coreProperties>
</file>